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DE08F-09DC-4361-99CD-E4FF12865B07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50ADB-AAAC-4349-B67F-31CF5AAD70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3810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/>
            <a:endParaRPr lang="en-US" sz="3800" b="1" dirty="0" smtClean="0">
              <a:solidFill>
                <a:srgbClr val="00B050"/>
              </a:solidFill>
              <a:latin typeface="Comic Sans MS" pitchFamily="66" charset="0"/>
              <a:ea typeface="ＭＳ Ｐゴシック" pitchFamily="5" charset="-128"/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Chapter 6-2: Using Resources Wisely</a:t>
            </a:r>
          </a:p>
          <a:p>
            <a:endParaRPr lang="en-US" sz="36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676400"/>
            <a:ext cx="528933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The loss of forest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Forests value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Wood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Hold soil in place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Protect quality of water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Absorb CO</a:t>
            </a:r>
            <a:r>
              <a:rPr lang="en-US" sz="2800" baseline="-25000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Moderate local temperature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Deforestation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upload.wikimedia.org/wikipedia/commons/thumb/8/8f/Lacanja_burn.JPG/300px-Lacanja_bu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Temperate forests can </a:t>
            </a:r>
            <a:r>
              <a:rPr lang="en-US" sz="3200" dirty="0" err="1" smtClean="0">
                <a:solidFill>
                  <a:schemeClr val="bg1"/>
                </a:solidFill>
                <a:latin typeface="Comic Sans MS" pitchFamily="66" charset="0"/>
              </a:rPr>
              <a:t>regrow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 after cutting; centuries for succession 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Tropical forests DO NOT grow back after logging 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Deforestation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876" y="3581400"/>
            <a:ext cx="4195324" cy="2783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Goods and services - Drinking water, industry, transportation, energy and waste disposal.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Fresh water is a renewable resource if managed properly.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3% Earth’s water is fresh water - most locked in ice at poles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Freshwater Resources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Pollutants are harmful materials that can enter biosphere.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Sources include industrial, agricultural, and residential chemicals 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Water Pollution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7890" name="Picture 2" descr="http://ww1.prweb.com/prfiles/2013/03/17/10540483/Sureaqua%20Water%20Pollution%20Web%20Rea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810000"/>
            <a:ext cx="3923932" cy="2618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0" y="1524000"/>
            <a:ext cx="5791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Pollutant concentrations increase as they move up the </a:t>
            </a:r>
            <a:r>
              <a:rPr lang="en-US" sz="3200" dirty="0" err="1" smtClean="0">
                <a:solidFill>
                  <a:schemeClr val="bg1"/>
                </a:solidFill>
                <a:latin typeface="Comic Sans MS" pitchFamily="66" charset="0"/>
              </a:rPr>
              <a:t>trophic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 levels.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Biological Magnification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www.pearsonsuccessnet.com/snpapp/iText/products/0-13-366951-3-tr/media/mlbio10a26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2656935" cy="502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5344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Ways to protect the water supply: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Pollution control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Reduce or eliminate harmful pesticides.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Water conservation like drip irrigation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Water Quality and Sustainability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8348" y="3886200"/>
            <a:ext cx="3475051" cy="2489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8862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48200" y="1524000"/>
            <a:ext cx="4191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Common resource whose quality has a direct effect on health.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Atmospheric Resources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Figure 1.2.  Layers of the Atmosphe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191000" cy="487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0" y="1524000"/>
            <a:ext cx="4953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Absorbs harmful UV radiation from sunlight 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Protects skin from cancer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Ozone Layer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www.okiu.ac.jp/Language/contest/02/12/ozon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3276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267200" y="1524000"/>
            <a:ext cx="44958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Industrial processes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Burning fossil fuels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Cause of Air Pollution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http://shop.english-online.at/image/cache/data/test/air-pollution-500x5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75940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Smog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Acid Rain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Greenhouse Gases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Particulates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Forms of Air Pollution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www.toonpool.com/user/173/files/smog_5125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29000"/>
            <a:ext cx="4752975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5344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lvl="1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What is sustainable development? How can it help to minimize the negative impacts of human activities?</a:t>
            </a:r>
          </a:p>
          <a:p>
            <a:pPr marL="274320" lvl="1" indent="-274320">
              <a:spcAft>
                <a:spcPts val="1200"/>
              </a:spcAft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Rain containing nitric and sulfuric acids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Caused by releasing nitrogen and sulfur compounds; combine with water vapors and from acids.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Effects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kills plants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Damages leaves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Changes chemistry of the soil and surface water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Acid Rain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Acid Rain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www.globalwarmingandu.com/images/Acid-Rain-Effec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6375400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pload.wikimedia.org/wikipedia/commons/thumb/5/54/-_Acid_rain_damaged_gargoyle_-.jpg/800px--_Acid_rain_damaged_gargoyle_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787367" cy="252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Burning fossil fuels and deforestation releases carbon into atmosphere as CO</a:t>
            </a:r>
            <a:r>
              <a:rPr lang="en-US" sz="3000" baseline="-25000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sz="3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Contributes to global warming and climate change.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Greenhouse Gases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5344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lvl="1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Describe how human activities affect the soil and land.</a:t>
            </a:r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Describe how human activities affect air and water resources.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6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-2 Daily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981200"/>
            <a:ext cx="8382000" cy="3886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Important objects that rely on soil</a:t>
            </a:r>
          </a:p>
          <a:p>
            <a:pPr marL="1188720" lvl="2" indent="-27432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Production of food crops</a:t>
            </a:r>
          </a:p>
          <a:p>
            <a:pPr marL="1188720" lvl="2" indent="-27432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Lumber for building supplies</a:t>
            </a:r>
          </a:p>
          <a:p>
            <a:pPr marL="1188720" lvl="2" indent="-27432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Biology Textbooks</a:t>
            </a:r>
          </a:p>
          <a:p>
            <a:pPr marL="274320" indent="-274320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Healthly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soil supports agriculture and forestry.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Soil Resources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981200"/>
            <a:ext cx="8382000" cy="4114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31775" indent="-231775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Mineral and nutrient rich portions of soil </a:t>
            </a:r>
          </a:p>
          <a:p>
            <a:pPr marL="1201738" lvl="2" indent="-287338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Absorbs and retains moisture</a:t>
            </a:r>
          </a:p>
          <a:p>
            <a:pPr marL="1201738" lvl="2" indent="-287338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 renewable resource when properly managed.</a:t>
            </a:r>
          </a:p>
          <a:p>
            <a:pPr marL="1201738" lvl="2" indent="-287338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Healthy soil can take centuries to form but can be lost quickly</a:t>
            </a:r>
          </a:p>
          <a:p>
            <a:pPr marL="1201738" lvl="2" indent="-287338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1201738" lvl="2" indent="-287338"/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altLang="ja-JP" sz="32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Topsoil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534400" cy="4953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80000"/>
              </a:lnSpc>
              <a:spcAft>
                <a:spcPts val="1200"/>
              </a:spcAft>
            </a:pPr>
            <a:endParaRPr lang="en-US" sz="5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Badly eroded once-fertile soil of Great Plains</a:t>
            </a:r>
          </a:p>
          <a:p>
            <a:pPr marL="274320" indent="-274320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Thousands lost jobs and homes</a:t>
            </a:r>
          </a:p>
          <a:p>
            <a:pPr marL="274320" indent="-274320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Became a desert with dry soil </a:t>
            </a:r>
          </a:p>
          <a:p>
            <a:pPr marL="1188720" lvl="2" indent="-274320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“Dust Bowl”</a:t>
            </a:r>
          </a:p>
          <a:p>
            <a:pPr marL="274320" indent="-274320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Caused by the conversion of prairie land to cropland in way that left soil vulnerable to erosion (wearing away).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1930s Drought (not on notes)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static.ddmcdn.com/gif/dust-bowl-cause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Removal of soil by water or wind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Increases when land is plowed and left barren between plantings.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When there are no roots to hold soil it is easily washed away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Organic materials and minerals that make soil fertile are carried away with erosion.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0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Soil Erosion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52600"/>
            <a:ext cx="8382000" cy="4953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940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When farmland turns into desert.</a:t>
            </a:r>
          </a:p>
          <a:p>
            <a:pPr marL="27940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Occurs in dry climates </a:t>
            </a:r>
          </a:p>
          <a:p>
            <a:pPr marL="736600" lvl="1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Great Plains is an example</a:t>
            </a:r>
          </a:p>
          <a:p>
            <a:pPr marL="736600" lvl="1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40% of Earth’s land is considered at risk 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Desertification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Desertification Risk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http://www.pearsonsuccessnet.com/snpapp/iText/products/0-13-366951-3-tr/media/mlbio10a26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0"/>
            <a:ext cx="344769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</Words>
  <Application>Microsoft Office PowerPoint</Application>
  <PresentationFormat>On-screen Show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1</cp:revision>
  <dcterms:created xsi:type="dcterms:W3CDTF">2014-02-24T12:50:58Z</dcterms:created>
  <dcterms:modified xsi:type="dcterms:W3CDTF">2014-02-24T12:51:44Z</dcterms:modified>
</cp:coreProperties>
</file>